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2"/>
  </p:notesMasterIdLst>
  <p:sldIdLst>
    <p:sldId id="256" r:id="rId6"/>
    <p:sldId id="284" r:id="rId7"/>
    <p:sldId id="271" r:id="rId8"/>
    <p:sldId id="285" r:id="rId9"/>
    <p:sldId id="268" r:id="rId10"/>
    <p:sldId id="286" r:id="rId11"/>
    <p:sldId id="258" r:id="rId12"/>
    <p:sldId id="259" r:id="rId13"/>
    <p:sldId id="265" r:id="rId14"/>
    <p:sldId id="283" r:id="rId15"/>
    <p:sldId id="269" r:id="rId16"/>
    <p:sldId id="288" r:id="rId17"/>
    <p:sldId id="287" r:id="rId18"/>
    <p:sldId id="261" r:id="rId19"/>
    <p:sldId id="290" r:id="rId20"/>
    <p:sldId id="28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7805E945-4808-4F1F-8F73-DE2B25FACA6B}"/>
    <pc:docChg chg="modSld">
      <pc:chgData name="Marcia Moraes" userId="c9c67e8a-58e2-4733-9a1c-5d44fec4775b" providerId="ADAL" clId="{7805E945-4808-4F1F-8F73-DE2B25FACA6B}" dt="2023-01-18T00:35:18.397" v="30" actId="20577"/>
      <pc:docMkLst>
        <pc:docMk/>
      </pc:docMkLst>
      <pc:sldChg chg="modSp">
        <pc:chgData name="Marcia Moraes" userId="c9c67e8a-58e2-4733-9a1c-5d44fec4775b" providerId="ADAL" clId="{7805E945-4808-4F1F-8F73-DE2B25FACA6B}" dt="2023-01-18T00:35:18.397" v="30" actId="20577"/>
        <pc:sldMkLst>
          <pc:docMk/>
          <pc:sldMk cId="1803721962" sldId="285"/>
        </pc:sldMkLst>
        <pc:spChg chg="mod">
          <ac:chgData name="Marcia Moraes" userId="c9c67e8a-58e2-4733-9a1c-5d44fec4775b" providerId="ADAL" clId="{7805E945-4808-4F1F-8F73-DE2B25FACA6B}" dt="2023-01-18T00:35:18.397" v="30" actId="20577"/>
          <ac:spMkLst>
            <pc:docMk/>
            <pc:sldMk cId="1803721962" sldId="285"/>
            <ac:spMk id="71" creationId="{341E8A7D-0106-4586-A248-4EB0E0D3209D}"/>
          </ac:spMkLst>
        </pc:spChg>
      </pc:sldChg>
    </pc:docChg>
  </pc:docChgLst>
  <pc:docChgLst>
    <pc:chgData name="Marcia Moraes" userId="c9c67e8a-58e2-4733-9a1c-5d44fec4775b" providerId="ADAL" clId="{4D3F4EF4-5CB3-4347-ABB8-6DC281D36CDC}"/>
    <pc:docChg chg="addSld modSld">
      <pc:chgData name="Marcia Moraes" userId="c9c67e8a-58e2-4733-9a1c-5d44fec4775b" providerId="ADAL" clId="{4D3F4EF4-5CB3-4347-ABB8-6DC281D36CDC}" dt="2023-01-18T00:18:35.277" v="24"/>
      <pc:docMkLst>
        <pc:docMk/>
      </pc:docMkLst>
      <pc:sldChg chg="modSp">
        <pc:chgData name="Marcia Moraes" userId="c9c67e8a-58e2-4733-9a1c-5d44fec4775b" providerId="ADAL" clId="{4D3F4EF4-5CB3-4347-ABB8-6DC281D36CDC}" dt="2023-01-18T00:16:26.170" v="23" actId="20577"/>
        <pc:sldMkLst>
          <pc:docMk/>
          <pc:sldMk cId="0" sldId="259"/>
        </pc:sldMkLst>
        <pc:spChg chg="mod">
          <ac:chgData name="Marcia Moraes" userId="c9c67e8a-58e2-4733-9a1c-5d44fec4775b" providerId="ADAL" clId="{4D3F4EF4-5CB3-4347-ABB8-6DC281D36CDC}" dt="2023-01-18T00:16:26.170" v="23" actId="20577"/>
          <ac:spMkLst>
            <pc:docMk/>
            <pc:sldMk cId="0" sldId="259"/>
            <ac:spMk id="210" creationId="{00000000-0000-0000-0000-000000000000}"/>
          </ac:spMkLst>
        </pc:spChg>
      </pc:sldChg>
      <pc:sldChg chg="add">
        <pc:chgData name="Marcia Moraes" userId="c9c67e8a-58e2-4733-9a1c-5d44fec4775b" providerId="ADAL" clId="{4D3F4EF4-5CB3-4347-ABB8-6DC281D36CDC}" dt="2023-01-18T00:18:35.277" v="24"/>
        <pc:sldMkLst>
          <pc:docMk/>
          <pc:sldMk cId="0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dcb7c009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dcb7c009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olostate.edu/~cs152/23sp001/#/" TargetMode="Externa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y-you-should-learn-python-in-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Welcome and 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5477"/>
            <a:ext cx="8312726" cy="3212546"/>
          </a:xfrm>
        </p:spPr>
        <p:txBody>
          <a:bodyPr/>
          <a:lstStyle/>
          <a:p>
            <a:r>
              <a:rPr lang="en-US" sz="1600" dirty="0"/>
              <a:t>MS Teams </a:t>
            </a:r>
          </a:p>
          <a:p>
            <a:pPr lvl="1"/>
            <a:r>
              <a:rPr lang="en-US" sz="1200" dirty="0"/>
              <a:t>Install the Application! (not just the browser)</a:t>
            </a:r>
          </a:p>
          <a:p>
            <a:r>
              <a:rPr lang="en-US" sz="1600" dirty="0"/>
              <a:t>Use the General Channel (Study Group!)</a:t>
            </a:r>
          </a:p>
          <a:p>
            <a:pPr lvl="1"/>
            <a:r>
              <a:rPr lang="en-US" sz="1200" dirty="0"/>
              <a:t>General Questions</a:t>
            </a:r>
          </a:p>
          <a:p>
            <a:pPr lvl="1"/>
            <a:r>
              <a:rPr lang="en-US" sz="1200" dirty="0"/>
              <a:t>Knowledge Checks - RPAs</a:t>
            </a:r>
          </a:p>
          <a:p>
            <a:pPr lvl="1"/>
            <a:r>
              <a:rPr lang="en-US" sz="1200" dirty="0"/>
              <a:t>Reading </a:t>
            </a:r>
          </a:p>
          <a:p>
            <a:pPr lvl="1"/>
            <a:r>
              <a:rPr lang="en-US" sz="1200" dirty="0"/>
              <a:t>aka, any question that doesn’t require posting code *you* write</a:t>
            </a:r>
          </a:p>
          <a:p>
            <a:r>
              <a:rPr lang="en-US" sz="1600" dirty="0"/>
              <a:t>Office Hours – Marcia</a:t>
            </a:r>
          </a:p>
          <a:p>
            <a:pPr lvl="1"/>
            <a:r>
              <a:rPr lang="en-US" sz="1200" dirty="0"/>
              <a:t>MW 8:30-9:30 am – CSB 456 and Teams and by appointment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892732"/>
            <a:ext cx="8312726" cy="2040623"/>
          </a:xfrm>
        </p:spPr>
        <p:txBody>
          <a:bodyPr/>
          <a:lstStyle/>
          <a:p>
            <a:r>
              <a:rPr lang="en-US" sz="1600" dirty="0"/>
              <a:t>Starts the second week of classes</a:t>
            </a:r>
          </a:p>
          <a:p>
            <a:r>
              <a:rPr lang="en-US" sz="1600" dirty="0"/>
              <a:t>Help Desk – Office Hours (TA Code Review)</a:t>
            </a:r>
          </a:p>
          <a:p>
            <a:r>
              <a:rPr lang="en-US" sz="1600" dirty="0"/>
              <a:t>Help Session (TA Support on Content)</a:t>
            </a:r>
          </a:p>
          <a:p>
            <a:r>
              <a:rPr lang="en-US" sz="1600" dirty="0"/>
              <a:t>All hours are described here:</a:t>
            </a:r>
          </a:p>
          <a:p>
            <a:pPr lvl="1"/>
            <a:r>
              <a:rPr lang="en-US" sz="1468" dirty="0">
                <a:hlinkClick r:id="rId2"/>
              </a:rPr>
              <a:t>https://www.cs.colostate.edu/~cs152/23sp001/#/</a:t>
            </a:r>
            <a:r>
              <a:rPr lang="en-US" sz="1468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152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54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PhD Student in Education Science working with Learning Analytics, School of Education, CSU</a:t>
            </a:r>
          </a:p>
          <a:p>
            <a:pPr fontAlgn="base"/>
            <a:r>
              <a:rPr lang="en-US" dirty="0"/>
              <a:t>22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805694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Mixed MS Teams and Office</a:t>
            </a:r>
          </a:p>
          <a:p>
            <a:pPr lvl="1"/>
            <a:r>
              <a:rPr lang="en-US" dirty="0"/>
              <a:t>MW 8:30-9:30am CS 456 </a:t>
            </a:r>
            <a:r>
              <a:rPr lang="en-US"/>
              <a:t>and Teams</a:t>
            </a:r>
            <a:endParaRPr lang="en-US" dirty="0"/>
          </a:p>
          <a:p>
            <a:pPr lvl="1"/>
            <a:r>
              <a:rPr lang="en-US" dirty="0"/>
              <a:t>By appointment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721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75395" y="2571750"/>
            <a:ext cx="2380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2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</p:txBody>
      </p:sp>
      <p:pic>
        <p:nvPicPr>
          <p:cNvPr id="10" name="Picture 9" descr="https://m.media-amazon.com/images/I/71lZ0ysQYJL._AC_SL1000_.jpg">
            <a:extLst>
              <a:ext uri="{FF2B5EF4-FFF2-40B4-BE49-F238E27FC236}">
                <a16:creationId xmlns:a16="http://schemas.microsoft.com/office/drawing/2014/main" id="{56832A76-856E-4926-A217-96F65757A80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380981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89432" y="252226"/>
            <a:ext cx="8312700" cy="672000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b" anchorCtr="0">
            <a:noAutofit/>
          </a:bodyPr>
          <a:lstStyle/>
          <a:p>
            <a:r>
              <a:rPr lang="en" dirty="0"/>
              <a:t>CS 152: Topics Covered</a:t>
            </a:r>
            <a:endParaRPr dirty="0"/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434253" y="1144921"/>
            <a:ext cx="6510457" cy="2386555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t" anchorCtr="0">
            <a:noAutofit/>
          </a:bodyPr>
          <a:lstStyle/>
          <a:p>
            <a:r>
              <a:rPr lang="en-US" sz="1800" dirty="0"/>
              <a:t>Python basics (variables, operations, printing)</a:t>
            </a:r>
          </a:p>
          <a:p>
            <a:r>
              <a:rPr lang="en-US" sz="1800" dirty="0"/>
              <a:t>Control Structures (Conditionals, Loops, Functions)</a:t>
            </a:r>
          </a:p>
          <a:p>
            <a:r>
              <a:rPr lang="en-US" sz="1800" dirty="0"/>
              <a:t>Lists and Dictionaries</a:t>
            </a:r>
          </a:p>
          <a:p>
            <a:r>
              <a:rPr lang="en-US" sz="1800" dirty="0"/>
              <a:t>Introduction to Recursion</a:t>
            </a:r>
          </a:p>
          <a:p>
            <a:r>
              <a:rPr lang="en-US" sz="1800" dirty="0"/>
              <a:t>Transitional Topics (Object Oriented Programming, Java)</a:t>
            </a:r>
          </a:p>
          <a:p>
            <a:pPr marL="0" indent="0">
              <a:buNone/>
            </a:pPr>
            <a:endParaRPr lang="e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2E0B5-0CD0-5044-967B-F154BAD0FC18}"/>
              </a:ext>
            </a:extLst>
          </p:cNvPr>
          <p:cNvSpPr txBox="1"/>
          <p:nvPr/>
        </p:nvSpPr>
        <p:spPr>
          <a:xfrm>
            <a:off x="489432" y="4579883"/>
            <a:ext cx="5418471" cy="397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9" dirty="0"/>
              <a:t>Further Reading: </a:t>
            </a:r>
            <a:r>
              <a:rPr lang="en-US" sz="1059" u="sng" dirty="0">
                <a:solidFill>
                  <a:schemeClr val="hlink"/>
                </a:solidFill>
                <a:hlinkClick r:id="rId3"/>
              </a:rPr>
              <a:t>https://www.geeksforgeeks.org/why-you-should-learn-python-in-2021/</a:t>
            </a:r>
            <a:endParaRPr lang="en-US" sz="1059" u="sng" dirty="0">
              <a:solidFill>
                <a:schemeClr val="hlink"/>
              </a:solidFill>
            </a:endParaRPr>
          </a:p>
          <a:p>
            <a:endParaRPr lang="en-US" sz="927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39FB413-D8D8-452E-9784-65A78678430F}"/>
              </a:ext>
            </a:extLst>
          </p:cNvPr>
          <p:cNvSpPr/>
          <p:nvPr/>
        </p:nvSpPr>
        <p:spPr>
          <a:xfrm>
            <a:off x="7130783" y="1214077"/>
            <a:ext cx="361150" cy="2136162"/>
          </a:xfrm>
          <a:prstGeom prst="rightBrace">
            <a:avLst>
              <a:gd name="adj1" fmla="val 8333"/>
              <a:gd name="adj2" fmla="val 49281"/>
            </a:avLst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08C4B-DF89-464D-879C-0B4E691452F8}"/>
              </a:ext>
            </a:extLst>
          </p:cNvPr>
          <p:cNvSpPr txBox="1"/>
          <p:nvPr/>
        </p:nvSpPr>
        <p:spPr>
          <a:xfrm>
            <a:off x="7547119" y="197438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roxima Nova"/>
                <a:sym typeface="Proxima Nova"/>
              </a:rPr>
              <a:t>Interactive </a:t>
            </a:r>
          </a:p>
          <a:p>
            <a:r>
              <a:rPr lang="en-US" sz="1800" dirty="0">
                <a:latin typeface="Proxima Nova"/>
                <a:sym typeface="Proxima Nova"/>
              </a:rPr>
              <a:t>Approach</a:t>
            </a:r>
          </a:p>
        </p:txBody>
      </p:sp>
      <p:sp>
        <p:nvSpPr>
          <p:cNvPr id="10" name="Google Shape;194;p40">
            <a:extLst>
              <a:ext uri="{FF2B5EF4-FFF2-40B4-BE49-F238E27FC236}">
                <a16:creationId xmlns:a16="http://schemas.microsoft.com/office/drawing/2014/main" id="{B9C19C6A-D067-42BE-8501-0795E4C28EBC}"/>
              </a:ext>
            </a:extLst>
          </p:cNvPr>
          <p:cNvSpPr txBox="1">
            <a:spLocks/>
          </p:cNvSpPr>
          <p:nvPr/>
        </p:nvSpPr>
        <p:spPr>
          <a:xfrm>
            <a:off x="489432" y="3469120"/>
            <a:ext cx="7960886" cy="10589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500" tIns="60500" rIns="60500" bIns="605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Why Python?</a:t>
            </a:r>
          </a:p>
          <a:p>
            <a:r>
              <a:rPr lang="en-US" sz="1800" dirty="0"/>
              <a:t>Used in all fields for scripting and research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169243"/>
            <a:ext cx="4526852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600" dirty="0"/>
              <a:t>Based on Psychology of Learning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400" dirty="0"/>
              <a:t>Spacing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Interleaving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Practiced Recall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Elaboration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sz="1400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sz="1600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Summative – Demonstrate what you know</a:t>
            </a:r>
            <a:endParaRPr sz="1400" dirty="0"/>
          </a:p>
        </p:txBody>
      </p:sp>
      <p:pic>
        <p:nvPicPr>
          <p:cNvPr id="4100" name="Picture 4" descr="15 inspirational language quotes: to have another language is to possess a second  soul">
            <a:extLst>
              <a:ext uri="{FF2B5EF4-FFF2-40B4-BE49-F238E27FC236}">
                <a16:creationId xmlns:a16="http://schemas.microsoft.com/office/drawing/2014/main" id="{8FF41CC3-3BB1-4DEB-B050-00F39D7B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98" y="1169243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7C6F2A-F7A2-41BB-825E-4A7C207AB846}"/>
              </a:ext>
            </a:extLst>
          </p:cNvPr>
          <p:cNvSpPr/>
          <p:nvPr/>
        </p:nvSpPr>
        <p:spPr>
          <a:xfrm>
            <a:off x="5604641" y="3131393"/>
            <a:ext cx="2956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are learning 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new language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different way of thinking (Divide-Conquer-Glue)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OK to struggle!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120726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38" y="877250"/>
            <a:ext cx="8312700" cy="3679382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800" dirty="0"/>
              <a:t>Readings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Due before Lectures - Sunday, Tuesday and Thursday nights</a:t>
            </a:r>
            <a:endParaRPr sz="1400" dirty="0"/>
          </a:p>
          <a:p>
            <a:r>
              <a:rPr lang="en" sz="1800" dirty="0"/>
              <a:t>Lectures, </a:t>
            </a:r>
            <a:r>
              <a:rPr lang="en-US" sz="1800" dirty="0"/>
              <a:t>Attendance, Worksheets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Active learning , a lot of group discussion and coding – BE HERE – or you will miss out. </a:t>
            </a:r>
            <a:endParaRPr sz="1400" dirty="0"/>
          </a:p>
          <a:p>
            <a:r>
              <a:rPr lang="en" sz="1800" dirty="0"/>
              <a:t>Labs - Formative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Meant to be done after lecture content - coding/writing code</a:t>
            </a:r>
            <a:endParaRPr sz="1400" dirty="0"/>
          </a:p>
          <a:p>
            <a:pPr>
              <a:spcBef>
                <a:spcPts val="0"/>
              </a:spcBef>
            </a:pPr>
            <a:r>
              <a:rPr lang="en-US" sz="1800" dirty="0"/>
              <a:t>Knowledge Checks – Retrieval Practice Activities (RPAs) - Formative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sz="1800" dirty="0"/>
              <a:t>Exams - Summative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Coding exams – writing content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29866"/>
            <a:ext cx="8312726" cy="734688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99409"/>
              </p:ext>
            </p:extLst>
          </p:nvPr>
        </p:nvGraphicFramePr>
        <p:xfrm>
          <a:off x="5394255" y="3429923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732448" y="3847386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8059684" y="4330201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DE7C1FD-C867-9341-83F3-5A5EA209921F}"/>
              </a:ext>
            </a:extLst>
          </p:cNvPr>
          <p:cNvSpPr>
            <a:spLocks noGrp="1"/>
          </p:cNvSpPr>
          <p:nvPr/>
        </p:nvSpPr>
        <p:spPr>
          <a:xfrm>
            <a:off x="212148" y="764554"/>
            <a:ext cx="5015672" cy="3984745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Keep with the recommended course pace!</a:t>
            </a:r>
          </a:p>
          <a:p>
            <a:pPr lvl="1"/>
            <a:r>
              <a:rPr lang="en-US" sz="1400" dirty="0"/>
              <a:t>It is </a:t>
            </a:r>
            <a:r>
              <a:rPr lang="en-US" sz="1400" u="sng" dirty="0"/>
              <a:t>very difficult</a:t>
            </a:r>
            <a:r>
              <a:rPr lang="en-US" sz="1400" dirty="0"/>
              <a:t> to catch up. Don’t be that person. </a:t>
            </a:r>
          </a:p>
          <a:p>
            <a:r>
              <a:rPr lang="en-US" dirty="0"/>
              <a:t>The goal of the flexibility</a:t>
            </a:r>
          </a:p>
          <a:p>
            <a:pPr lvl="1"/>
            <a:r>
              <a:rPr lang="en-US" sz="1400" dirty="0"/>
              <a:t>Allows you to *go back* to make  sure you learn it</a:t>
            </a:r>
          </a:p>
          <a:p>
            <a:pPr lvl="1"/>
            <a:r>
              <a:rPr lang="en-US" sz="1400" dirty="0"/>
              <a:t>Remember, you can’t progress content unless you submit!</a:t>
            </a:r>
          </a:p>
          <a:p>
            <a:r>
              <a:rPr lang="en-US" dirty="0"/>
              <a:t>Best way to study?</a:t>
            </a:r>
          </a:p>
          <a:p>
            <a:pPr lvl="1"/>
            <a:r>
              <a:rPr lang="en-US" sz="1400" dirty="0"/>
              <a:t>Spacing and Interleaving your RPAs</a:t>
            </a:r>
          </a:p>
          <a:p>
            <a:pPr lvl="1"/>
            <a:r>
              <a:rPr lang="en-US" sz="1400" dirty="0"/>
              <a:t>Learning Science!</a:t>
            </a:r>
          </a:p>
        </p:txBody>
      </p:sp>
      <p:pic>
        <p:nvPicPr>
          <p:cNvPr id="5122" name="Picture 2" descr="The Study Buddy's Top Tips for Studying at Home">
            <a:extLst>
              <a:ext uri="{FF2B5EF4-FFF2-40B4-BE49-F238E27FC236}">
                <a16:creationId xmlns:a16="http://schemas.microsoft.com/office/drawing/2014/main" id="{A0B8BBAA-B7D5-4B19-B4ED-D8CB07E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5" ma:contentTypeDescription="Create a new document." ma:contentTypeScope="" ma:versionID="d3659bec8b8330148a03d82a9d99f412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1a21d371127b63848c9a2290f594525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3EE4C-68D3-4BA3-94E6-383E2DFDD16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06ed288-fd75-4b50-bbed-f5a5df88c31c"/>
    <ds:schemaRef ds:uri="92c41bee-f0ee-4aa6-9399-a35fbb883510"/>
  </ds:schemaRefs>
</ds:datastoreItem>
</file>

<file path=customXml/itemProps3.xml><?xml version="1.0" encoding="utf-8"?>
<ds:datastoreItem xmlns:ds="http://schemas.openxmlformats.org/officeDocument/2006/customXml" ds:itemID="{7931E180-4AF4-4F0A-B0FD-C58F1EC1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928</Words>
  <Application>Microsoft Office PowerPoint</Application>
  <PresentationFormat>On-screen Show (16:9)</PresentationFormat>
  <Paragraphs>151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Franklin Gothic Book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CS 152: Topics Covered</vt:lpstr>
      <vt:lpstr>Teaching Approach/Concepts</vt:lpstr>
      <vt:lpstr>Course Structure - Follow Canvas</vt:lpstr>
      <vt:lpstr>Key Points</vt:lpstr>
      <vt:lpstr>Expectation</vt:lpstr>
      <vt:lpstr>Asking For Help! </vt:lpstr>
      <vt:lpstr>Asking For Help! </vt:lpstr>
      <vt:lpstr>Coding is Like Music</vt:lpstr>
      <vt:lpstr>And who was the first programmer?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25</cp:revision>
  <dcterms:modified xsi:type="dcterms:W3CDTF">2023-01-18T00:35:20Z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